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pos="7197" userDrawn="1">
          <p15:clr>
            <a:srgbClr val="A4A3A4"/>
          </p15:clr>
        </p15:guide>
        <p15:guide id="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70844C0-9A63-9A5F-1E02-5B38D192203C}" name="Shoup, Dan" initials="DES" userId="Shoup, Dan" providerId="None"/>
  <p188:author id="{FBEDD0DC-CAFD-86BE-6B22-76138687A2FA}" name="Rebecca Krogman" initials="RK" userId="S::media@friendsofreservoirs.com::67393429-08cd-4459-8655-8f2549f45a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241" autoAdjust="0"/>
  </p:normalViewPr>
  <p:slideViewPr>
    <p:cSldViewPr snapToGrid="0">
      <p:cViewPr varScale="1">
        <p:scale>
          <a:sx n="96" d="100"/>
          <a:sy n="96" d="100"/>
        </p:scale>
        <p:origin x="560" y="60"/>
      </p:cViewPr>
      <p:guideLst>
        <p:guide pos="3840"/>
        <p:guide pos="7197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7D0CCEB-DFF8-417B-A87A-90F3D79059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FFE758-9C44-40AF-9D52-A7EF39200D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ADB54-F1AF-44F8-8ED0-867524639FE1}" type="datetimeFigureOut">
              <a:rPr lang="en-US" smtClean="0"/>
              <a:t>4/10/2025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224329-C497-4EFE-8EB2-F22CD57F395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4C25EC-D008-42CF-845E-C895CC9B32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2E2A0-273F-4DCF-AF0B-3CFADE889C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720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E5575-CAFE-4A42-A774-E4652BA723C1}" type="datetimeFigureOut">
              <a:rPr lang="en-US" smtClean="0"/>
              <a:t>4/10/2025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DC9BE-8102-4ADA-9C69-422E236104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49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60639-BF2D-41F8-822B-DED03338D288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680354" y="197121"/>
            <a:ext cx="10711545" cy="1325563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 dirty="0"/>
              <a:t>Project Timeline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74091-9EA2-47C8-AAA9-6DFE207852E4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680354" y="1786436"/>
            <a:ext cx="10711545" cy="45229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03706AB-7768-4239-93C0-28F2AC35B71A}"/>
              </a:ext>
            </a:extLst>
          </p:cNvPr>
          <p:cNvCxnSpPr/>
          <p:nvPr userDrawn="1"/>
        </p:nvCxnSpPr>
        <p:spPr>
          <a:xfrm>
            <a:off x="787583" y="1181100"/>
            <a:ext cx="2880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9295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B8498729-8E0E-452C-9DE5-20C4280E68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38339" y="5310000"/>
            <a:ext cx="4536000" cy="1548000"/>
          </a:xfrm>
          <a:solidFill>
            <a:schemeClr val="bg1">
              <a:lumMod val="85000"/>
              <a:alpha val="80000"/>
            </a:schemeClr>
          </a:solidFill>
        </p:spPr>
        <p:txBody>
          <a:bodyPr lIns="288000" tIns="252000"/>
          <a:lstStyle>
            <a:lvl1pPr marL="0" indent="0">
              <a:spcBef>
                <a:spcPts val="500"/>
              </a:spcBef>
              <a:buNone/>
              <a:defRPr sz="1300" b="1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500"/>
              </a:spcBef>
              <a:buNone/>
              <a:defRPr sz="1000">
                <a:solidFill>
                  <a:schemeClr val="bg2"/>
                </a:solidFill>
              </a:defRPr>
            </a:lvl2pPr>
          </a:lstStyle>
          <a:p>
            <a:pPr lvl="0"/>
            <a:r>
              <a:rPr lang="en-US" noProof="0"/>
              <a:t>Additional Stage Title 02</a:t>
            </a:r>
          </a:p>
          <a:p>
            <a:pPr lvl="1"/>
            <a:r>
              <a:rPr lang="en-US" noProof="0"/>
              <a:t>Lorem ipsum dolor sit amet, consectetuer adipiscing elit, sed diam nonummy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6F6ED01E-03BA-4CB7-BDDB-4A7F0B0DA41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87583" y="5310000"/>
            <a:ext cx="2778470" cy="1548000"/>
          </a:xfrm>
          <a:solidFill>
            <a:schemeClr val="bg1">
              <a:lumMod val="95000"/>
            </a:schemeClr>
          </a:solidFill>
        </p:spPr>
        <p:txBody>
          <a:bodyPr lIns="288000" tIns="252000"/>
          <a:lstStyle>
            <a:lvl1pPr marL="0" indent="0">
              <a:spcBef>
                <a:spcPts val="500"/>
              </a:spcBef>
              <a:buNone/>
              <a:defRPr sz="1300" b="1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500"/>
              </a:spcBef>
              <a:buNone/>
              <a:defRPr sz="1000">
                <a:solidFill>
                  <a:schemeClr val="bg2"/>
                </a:solidFill>
              </a:defRPr>
            </a:lvl2pPr>
          </a:lstStyle>
          <a:p>
            <a:pPr lvl="0"/>
            <a:r>
              <a:rPr lang="en-US" noProof="0"/>
              <a:t>Additional Stage Title 01</a:t>
            </a:r>
          </a:p>
          <a:p>
            <a:pPr lvl="1"/>
            <a:r>
              <a:rPr lang="en-US" noProof="0"/>
              <a:t>Lorem ipsum dolor sit amet, consectetuer adipiscing elit, sed diam nonummy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060639-BF2D-41F8-822B-DED03338D288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680354" y="197121"/>
            <a:ext cx="10711545" cy="1325563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 noProof="0"/>
              <a:t>Project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74091-9EA2-47C8-AAA9-6DFE207852E4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680354" y="1786436"/>
            <a:ext cx="10711545" cy="330606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16">
            <a:extLst>
              <a:ext uri="{FF2B5EF4-FFF2-40B4-BE49-F238E27FC236}">
                <a16:creationId xmlns:a16="http://schemas.microsoft.com/office/drawing/2014/main" id="{1C51713D-9A60-48EF-A25A-764AEDE9E67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246626" y="5310000"/>
            <a:ext cx="3103200" cy="1548000"/>
          </a:xfrm>
          <a:solidFill>
            <a:schemeClr val="bg1">
              <a:lumMod val="95000"/>
            </a:schemeClr>
          </a:solidFill>
        </p:spPr>
        <p:txBody>
          <a:bodyPr lIns="288000" tIns="252000"/>
          <a:lstStyle>
            <a:lvl1pPr marL="0" indent="0">
              <a:spcBef>
                <a:spcPts val="500"/>
              </a:spcBef>
              <a:buNone/>
              <a:defRPr sz="1300" b="1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500"/>
              </a:spcBef>
              <a:buNone/>
              <a:defRPr sz="1000">
                <a:solidFill>
                  <a:schemeClr val="bg2"/>
                </a:solidFill>
              </a:defRPr>
            </a:lvl2pPr>
          </a:lstStyle>
          <a:p>
            <a:pPr lvl="0"/>
            <a:r>
              <a:rPr lang="en-US" noProof="0"/>
              <a:t>Additional Stage Title 3</a:t>
            </a:r>
          </a:p>
          <a:p>
            <a:pPr lvl="1"/>
            <a:r>
              <a:rPr lang="en-US" noProof="0"/>
              <a:t>Lorem ipsum dolor sit amet, consectetuer adipiscing elit, sed diam nonummy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03706AB-7768-4239-93C0-28F2AC35B71A}"/>
              </a:ext>
            </a:extLst>
          </p:cNvPr>
          <p:cNvCxnSpPr/>
          <p:nvPr userDrawn="1"/>
        </p:nvCxnSpPr>
        <p:spPr>
          <a:xfrm>
            <a:off x="787583" y="1181100"/>
            <a:ext cx="2880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955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94C4A8-C2EB-4D2A-A43E-BE19EA9AE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2742BD-2E9C-46B7-AFF7-A440C094D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B3F001-24C4-4191-A568-B1096B9ABF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9F280-24DB-415F-8DF8-72D7FF3C4BF0}" type="datetimeFigureOut">
              <a:rPr lang="en-US" noProof="0" smtClean="0"/>
              <a:t>4/10/2025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E5E6E-ED1A-4700-A7E8-68DEBCDD6E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E6C46-B63C-4A83-8155-0AE7FABAD9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A9A2B-DCEA-459B-8067-44D042050D8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01011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hyperlink" Target="mailto:Kyle.Hartman@mail.wvu.edu" TargetMode="External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hyperlink" Target="mailto:v-nepal@wiu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hyperlink" Target="mailto:rebecca.krogman@gmail.com" TargetMode="External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hyperlink" Target="https://education.fisheries.org/awards/best-student-presentation-and-post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 descr="SmartArt Process diagram">
            <a:extLst>
              <a:ext uri="{FF2B5EF4-FFF2-40B4-BE49-F238E27FC236}">
                <a16:creationId xmlns:a16="http://schemas.microsoft.com/office/drawing/2014/main" id="{0F2C7669-C38A-4733-9C85-46D336B89D97}"/>
              </a:ext>
            </a:extLst>
          </p:cNvPr>
          <p:cNvGrpSpPr/>
          <p:nvPr/>
        </p:nvGrpSpPr>
        <p:grpSpPr>
          <a:xfrm>
            <a:off x="790594" y="5674788"/>
            <a:ext cx="10751098" cy="1046469"/>
            <a:chOff x="790594" y="5674788"/>
            <a:chExt cx="10751098" cy="1046469"/>
          </a:xfrm>
        </p:grpSpPr>
        <p:sp>
          <p:nvSpPr>
            <p:cNvPr id="23" name="L-Shape 22">
              <a:extLst>
                <a:ext uri="{FF2B5EF4-FFF2-40B4-BE49-F238E27FC236}">
                  <a16:creationId xmlns:a16="http://schemas.microsoft.com/office/drawing/2014/main" id="{E6968EC6-5AB7-4FC0-955A-D1353890076A}"/>
                </a:ext>
              </a:extLst>
            </p:cNvPr>
            <p:cNvSpPr/>
            <p:nvPr/>
          </p:nvSpPr>
          <p:spPr>
            <a:xfrm rot="5400000">
              <a:off x="561368" y="5999891"/>
              <a:ext cx="639701" cy="181250"/>
            </a:xfrm>
            <a:prstGeom prst="corner">
              <a:avLst>
                <a:gd name="adj1" fmla="val 1000"/>
                <a:gd name="adj2" fmla="val 1000"/>
              </a:avLst>
            </a:prstGeom>
            <a:ln>
              <a:solidFill>
                <a:schemeClr val="accent1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31ADCFA0-DB4B-47BD-910F-7D8F14B7A9A4}"/>
                </a:ext>
              </a:extLst>
            </p:cNvPr>
            <p:cNvSpPr/>
            <p:nvPr/>
          </p:nvSpPr>
          <p:spPr>
            <a:xfrm>
              <a:off x="792694" y="6363483"/>
              <a:ext cx="2239374" cy="357774"/>
            </a:xfrm>
            <a:custGeom>
              <a:avLst/>
              <a:gdLst>
                <a:gd name="connsiteX0" fmla="*/ 0 w 2239374"/>
                <a:gd name="connsiteY0" fmla="*/ 0 h 646791"/>
                <a:gd name="connsiteX1" fmla="*/ 2077676 w 2239374"/>
                <a:gd name="connsiteY1" fmla="*/ 0 h 646791"/>
                <a:gd name="connsiteX2" fmla="*/ 2239374 w 2239374"/>
                <a:gd name="connsiteY2" fmla="*/ 323396 h 646791"/>
                <a:gd name="connsiteX3" fmla="*/ 2077676 w 2239374"/>
                <a:gd name="connsiteY3" fmla="*/ 646791 h 646791"/>
                <a:gd name="connsiteX4" fmla="*/ 0 w 2239374"/>
                <a:gd name="connsiteY4" fmla="*/ 646791 h 646791"/>
                <a:gd name="connsiteX5" fmla="*/ 0 w 2239374"/>
                <a:gd name="connsiteY5" fmla="*/ 0 h 6467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39374" h="646791">
                  <a:moveTo>
                    <a:pt x="0" y="0"/>
                  </a:moveTo>
                  <a:lnTo>
                    <a:pt x="2077676" y="0"/>
                  </a:lnTo>
                  <a:lnTo>
                    <a:pt x="2239374" y="323396"/>
                  </a:lnTo>
                  <a:lnTo>
                    <a:pt x="2077676" y="646791"/>
                  </a:lnTo>
                  <a:lnTo>
                    <a:pt x="0" y="6467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1600" tIns="203200" rIns="182449" bIns="20320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b="1" kern="1200" dirty="0">
                  <a:effectLst>
                    <a:outerShdw blurRad="50800" dist="38100" dir="2700000" algn="tl" rotWithShape="0">
                      <a:schemeClr val="tx1">
                        <a:alpha val="50000"/>
                      </a:schemeClr>
                    </a:outerShdw>
                  </a:effectLst>
                  <a:latin typeface="+mj-lt"/>
                </a:rPr>
                <a:t>STEP 1</a:t>
              </a:r>
            </a:p>
          </p:txBody>
        </p:sp>
        <p:sp>
          <p:nvSpPr>
            <p:cNvPr id="30" name="L-Shape 29">
              <a:extLst>
                <a:ext uri="{FF2B5EF4-FFF2-40B4-BE49-F238E27FC236}">
                  <a16:creationId xmlns:a16="http://schemas.microsoft.com/office/drawing/2014/main" id="{2E0C2D59-878D-4EA7-B8E7-B096F24CE26C}"/>
                </a:ext>
              </a:extLst>
            </p:cNvPr>
            <p:cNvSpPr/>
            <p:nvPr/>
          </p:nvSpPr>
          <p:spPr>
            <a:xfrm rot="5400000">
              <a:off x="2688633" y="5952868"/>
              <a:ext cx="639700" cy="181532"/>
            </a:xfrm>
            <a:prstGeom prst="corner">
              <a:avLst>
                <a:gd name="adj1" fmla="val 1000"/>
                <a:gd name="adj2" fmla="val 1000"/>
              </a:avLst>
            </a:prstGeom>
            <a:ln>
              <a:solidFill>
                <a:schemeClr val="accent2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2577176-64C0-4838-8A23-B4679780D1D0}"/>
                </a:ext>
              </a:extLst>
            </p:cNvPr>
            <p:cNvSpPr/>
            <p:nvPr/>
          </p:nvSpPr>
          <p:spPr>
            <a:xfrm>
              <a:off x="2920100" y="6363483"/>
              <a:ext cx="2239374" cy="357774"/>
            </a:xfrm>
            <a:custGeom>
              <a:avLst/>
              <a:gdLst>
                <a:gd name="connsiteX0" fmla="*/ 0 w 2239374"/>
                <a:gd name="connsiteY0" fmla="*/ 0 h 646791"/>
                <a:gd name="connsiteX1" fmla="*/ 2077676 w 2239374"/>
                <a:gd name="connsiteY1" fmla="*/ 0 h 646791"/>
                <a:gd name="connsiteX2" fmla="*/ 2239374 w 2239374"/>
                <a:gd name="connsiteY2" fmla="*/ 323396 h 646791"/>
                <a:gd name="connsiteX3" fmla="*/ 2077676 w 2239374"/>
                <a:gd name="connsiteY3" fmla="*/ 646791 h 646791"/>
                <a:gd name="connsiteX4" fmla="*/ 0 w 2239374"/>
                <a:gd name="connsiteY4" fmla="*/ 646791 h 646791"/>
                <a:gd name="connsiteX5" fmla="*/ 161698 w 2239374"/>
                <a:gd name="connsiteY5" fmla="*/ 323396 h 646791"/>
                <a:gd name="connsiteX6" fmla="*/ 0 w 2239374"/>
                <a:gd name="connsiteY6" fmla="*/ 0 h 6467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39374" h="646791">
                  <a:moveTo>
                    <a:pt x="0" y="0"/>
                  </a:moveTo>
                  <a:lnTo>
                    <a:pt x="2077676" y="0"/>
                  </a:lnTo>
                  <a:lnTo>
                    <a:pt x="2239374" y="323396"/>
                  </a:lnTo>
                  <a:lnTo>
                    <a:pt x="2077676" y="646791"/>
                  </a:lnTo>
                  <a:lnTo>
                    <a:pt x="0" y="646791"/>
                  </a:lnTo>
                  <a:lnTo>
                    <a:pt x="161698" y="3233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3298" tIns="203200" rIns="263298" bIns="20320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b="1" kern="1200" dirty="0">
                  <a:effectLst>
                    <a:outerShdw blurRad="50800" dist="38100" dir="2700000" algn="tl" rotWithShape="0">
                      <a:schemeClr val="tx1">
                        <a:alpha val="50000"/>
                      </a:schemeClr>
                    </a:outerShdw>
                  </a:effectLst>
                  <a:latin typeface="+mj-lt"/>
                </a:rPr>
                <a:t>STEP 2</a:t>
              </a:r>
            </a:p>
          </p:txBody>
        </p:sp>
        <p:sp>
          <p:nvSpPr>
            <p:cNvPr id="33" name="L-Shape 32">
              <a:extLst>
                <a:ext uri="{FF2B5EF4-FFF2-40B4-BE49-F238E27FC236}">
                  <a16:creationId xmlns:a16="http://schemas.microsoft.com/office/drawing/2014/main" id="{AD7D3EE7-42AF-4545-9FB7-B5769DB540B9}"/>
                </a:ext>
              </a:extLst>
            </p:cNvPr>
            <p:cNvSpPr/>
            <p:nvPr/>
          </p:nvSpPr>
          <p:spPr>
            <a:xfrm rot="5400000">
              <a:off x="4802894" y="5969517"/>
              <a:ext cx="641126" cy="149666"/>
            </a:xfrm>
            <a:prstGeom prst="corner">
              <a:avLst>
                <a:gd name="adj1" fmla="val 1000"/>
                <a:gd name="adj2" fmla="val 1000"/>
              </a:avLst>
            </a:prstGeom>
            <a:ln>
              <a:solidFill>
                <a:schemeClr val="accent3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93E844B0-EBEB-4016-A15E-D3AF9DA9F39A}"/>
                </a:ext>
              </a:extLst>
            </p:cNvPr>
            <p:cNvSpPr/>
            <p:nvPr/>
          </p:nvSpPr>
          <p:spPr>
            <a:xfrm>
              <a:off x="5047506" y="6363483"/>
              <a:ext cx="2239374" cy="357774"/>
            </a:xfrm>
            <a:custGeom>
              <a:avLst/>
              <a:gdLst>
                <a:gd name="connsiteX0" fmla="*/ 0 w 2239374"/>
                <a:gd name="connsiteY0" fmla="*/ 0 h 646791"/>
                <a:gd name="connsiteX1" fmla="*/ 2077676 w 2239374"/>
                <a:gd name="connsiteY1" fmla="*/ 0 h 646791"/>
                <a:gd name="connsiteX2" fmla="*/ 2239374 w 2239374"/>
                <a:gd name="connsiteY2" fmla="*/ 323396 h 646791"/>
                <a:gd name="connsiteX3" fmla="*/ 2077676 w 2239374"/>
                <a:gd name="connsiteY3" fmla="*/ 646791 h 646791"/>
                <a:gd name="connsiteX4" fmla="*/ 0 w 2239374"/>
                <a:gd name="connsiteY4" fmla="*/ 646791 h 646791"/>
                <a:gd name="connsiteX5" fmla="*/ 161698 w 2239374"/>
                <a:gd name="connsiteY5" fmla="*/ 323396 h 646791"/>
                <a:gd name="connsiteX6" fmla="*/ 0 w 2239374"/>
                <a:gd name="connsiteY6" fmla="*/ 0 h 6467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39374" h="646791">
                  <a:moveTo>
                    <a:pt x="0" y="0"/>
                  </a:moveTo>
                  <a:lnTo>
                    <a:pt x="2077676" y="0"/>
                  </a:lnTo>
                  <a:lnTo>
                    <a:pt x="2239374" y="323396"/>
                  </a:lnTo>
                  <a:lnTo>
                    <a:pt x="2077676" y="646791"/>
                  </a:lnTo>
                  <a:lnTo>
                    <a:pt x="0" y="646791"/>
                  </a:lnTo>
                  <a:lnTo>
                    <a:pt x="161698" y="3233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3298" tIns="203200" rIns="263298" bIns="20320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b="1" kern="1200" dirty="0">
                  <a:effectLst>
                    <a:outerShdw blurRad="50800" dist="38100" dir="2700000" algn="tl" rotWithShape="0">
                      <a:schemeClr val="tx1">
                        <a:alpha val="50000"/>
                      </a:schemeClr>
                    </a:outerShdw>
                  </a:effectLst>
                  <a:latin typeface="+mj-lt"/>
                </a:rPr>
                <a:t>STEP 3</a:t>
              </a:r>
            </a:p>
          </p:txBody>
        </p:sp>
        <p:sp>
          <p:nvSpPr>
            <p:cNvPr id="36" name="L-Shape 35">
              <a:extLst>
                <a:ext uri="{FF2B5EF4-FFF2-40B4-BE49-F238E27FC236}">
                  <a16:creationId xmlns:a16="http://schemas.microsoft.com/office/drawing/2014/main" id="{A0BD224C-367D-4853-878B-709C03B11F77}"/>
                </a:ext>
              </a:extLst>
            </p:cNvPr>
            <p:cNvSpPr/>
            <p:nvPr/>
          </p:nvSpPr>
          <p:spPr>
            <a:xfrm rot="5400000">
              <a:off x="6931266" y="5968921"/>
              <a:ext cx="639937" cy="149664"/>
            </a:xfrm>
            <a:prstGeom prst="corner">
              <a:avLst>
                <a:gd name="adj1" fmla="val 1000"/>
                <a:gd name="adj2" fmla="val 1000"/>
              </a:avLst>
            </a:prstGeom>
            <a:ln>
              <a:solidFill>
                <a:schemeClr val="accent4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6225CF1C-0C11-480D-9739-34291339AF21}"/>
                </a:ext>
              </a:extLst>
            </p:cNvPr>
            <p:cNvSpPr/>
            <p:nvPr/>
          </p:nvSpPr>
          <p:spPr>
            <a:xfrm>
              <a:off x="7174912" y="6363483"/>
              <a:ext cx="2239374" cy="357774"/>
            </a:xfrm>
            <a:custGeom>
              <a:avLst/>
              <a:gdLst>
                <a:gd name="connsiteX0" fmla="*/ 0 w 2239374"/>
                <a:gd name="connsiteY0" fmla="*/ 0 h 646791"/>
                <a:gd name="connsiteX1" fmla="*/ 2077676 w 2239374"/>
                <a:gd name="connsiteY1" fmla="*/ 0 h 646791"/>
                <a:gd name="connsiteX2" fmla="*/ 2239374 w 2239374"/>
                <a:gd name="connsiteY2" fmla="*/ 323396 h 646791"/>
                <a:gd name="connsiteX3" fmla="*/ 2077676 w 2239374"/>
                <a:gd name="connsiteY3" fmla="*/ 646791 h 646791"/>
                <a:gd name="connsiteX4" fmla="*/ 0 w 2239374"/>
                <a:gd name="connsiteY4" fmla="*/ 646791 h 646791"/>
                <a:gd name="connsiteX5" fmla="*/ 161698 w 2239374"/>
                <a:gd name="connsiteY5" fmla="*/ 323396 h 646791"/>
                <a:gd name="connsiteX6" fmla="*/ 0 w 2239374"/>
                <a:gd name="connsiteY6" fmla="*/ 0 h 6467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39374" h="646791">
                  <a:moveTo>
                    <a:pt x="0" y="0"/>
                  </a:moveTo>
                  <a:lnTo>
                    <a:pt x="2077676" y="0"/>
                  </a:lnTo>
                  <a:lnTo>
                    <a:pt x="2239374" y="323396"/>
                  </a:lnTo>
                  <a:lnTo>
                    <a:pt x="2077676" y="646791"/>
                  </a:lnTo>
                  <a:lnTo>
                    <a:pt x="0" y="646791"/>
                  </a:lnTo>
                  <a:lnTo>
                    <a:pt x="161698" y="3233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3298" tIns="203200" rIns="263298" bIns="20320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b="1" kern="1200" dirty="0">
                  <a:effectLst>
                    <a:outerShdw blurRad="50800" dist="38100" dir="2700000" algn="tl" rotWithShape="0">
                      <a:schemeClr val="tx1">
                        <a:alpha val="50000"/>
                      </a:schemeClr>
                    </a:outerShdw>
                  </a:effectLst>
                  <a:latin typeface="+mj-lt"/>
                </a:rPr>
                <a:t>STEP 4</a:t>
              </a:r>
              <a:endParaRPr lang="ru-RU" sz="1600" b="1" kern="1200" dirty="0">
                <a:effectLst>
                  <a:outerShdw blurRad="50800" dist="38100" dir="2700000" algn="tl" rotWithShape="0">
                    <a:schemeClr val="tx1">
                      <a:alpha val="50000"/>
                    </a:schemeClr>
                  </a:outerShdw>
                </a:effectLst>
                <a:latin typeface="+mj-lt"/>
              </a:endParaRPr>
            </a:p>
          </p:txBody>
        </p:sp>
        <p:sp>
          <p:nvSpPr>
            <p:cNvPr id="39" name="L-Shape 38">
              <a:extLst>
                <a:ext uri="{FF2B5EF4-FFF2-40B4-BE49-F238E27FC236}">
                  <a16:creationId xmlns:a16="http://schemas.microsoft.com/office/drawing/2014/main" id="{BF52CA82-7667-4C06-B3E2-8CB30398B602}"/>
                </a:ext>
              </a:extLst>
            </p:cNvPr>
            <p:cNvSpPr/>
            <p:nvPr/>
          </p:nvSpPr>
          <p:spPr>
            <a:xfrm rot="5400000">
              <a:off x="9051433" y="5933686"/>
              <a:ext cx="688932" cy="171136"/>
            </a:xfrm>
            <a:prstGeom prst="corner">
              <a:avLst>
                <a:gd name="adj1" fmla="val 1000"/>
                <a:gd name="adj2" fmla="val 1000"/>
              </a:avLst>
            </a:prstGeom>
            <a:ln>
              <a:solidFill>
                <a:schemeClr val="accent5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732053E4-5DA3-4118-AA45-F91E357B721D}"/>
                </a:ext>
              </a:extLst>
            </p:cNvPr>
            <p:cNvSpPr/>
            <p:nvPr/>
          </p:nvSpPr>
          <p:spPr>
            <a:xfrm>
              <a:off x="9302318" y="6363483"/>
              <a:ext cx="2239374" cy="357774"/>
            </a:xfrm>
            <a:custGeom>
              <a:avLst/>
              <a:gdLst>
                <a:gd name="connsiteX0" fmla="*/ 0 w 2239374"/>
                <a:gd name="connsiteY0" fmla="*/ 0 h 646791"/>
                <a:gd name="connsiteX1" fmla="*/ 2077676 w 2239374"/>
                <a:gd name="connsiteY1" fmla="*/ 0 h 646791"/>
                <a:gd name="connsiteX2" fmla="*/ 2239374 w 2239374"/>
                <a:gd name="connsiteY2" fmla="*/ 323396 h 646791"/>
                <a:gd name="connsiteX3" fmla="*/ 2077676 w 2239374"/>
                <a:gd name="connsiteY3" fmla="*/ 646791 h 646791"/>
                <a:gd name="connsiteX4" fmla="*/ 0 w 2239374"/>
                <a:gd name="connsiteY4" fmla="*/ 646791 h 646791"/>
                <a:gd name="connsiteX5" fmla="*/ 161698 w 2239374"/>
                <a:gd name="connsiteY5" fmla="*/ 323396 h 646791"/>
                <a:gd name="connsiteX6" fmla="*/ 0 w 2239374"/>
                <a:gd name="connsiteY6" fmla="*/ 0 h 6467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39374" h="646791">
                  <a:moveTo>
                    <a:pt x="0" y="0"/>
                  </a:moveTo>
                  <a:lnTo>
                    <a:pt x="2077676" y="0"/>
                  </a:lnTo>
                  <a:lnTo>
                    <a:pt x="2239374" y="323396"/>
                  </a:lnTo>
                  <a:lnTo>
                    <a:pt x="2077676" y="646791"/>
                  </a:lnTo>
                  <a:lnTo>
                    <a:pt x="0" y="646791"/>
                  </a:lnTo>
                  <a:lnTo>
                    <a:pt x="161698" y="3233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solidFill>
                <a:schemeClr val="accent5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3298" tIns="203200" rIns="263298" bIns="20320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b="1" kern="1200" dirty="0">
                  <a:effectLst>
                    <a:outerShdw blurRad="50800" dist="38100" dir="2700000" algn="tl" rotWithShape="0">
                      <a:schemeClr val="tx1">
                        <a:alpha val="50000"/>
                      </a:schemeClr>
                    </a:outerShdw>
                  </a:effectLst>
                  <a:latin typeface="+mj-lt"/>
                </a:rPr>
                <a:t>STEP 5</a:t>
              </a:r>
              <a:endParaRPr lang="ru-RU" sz="1600" b="1" kern="1200" dirty="0">
                <a:effectLst>
                  <a:outerShdw blurRad="50800" dist="38100" dir="2700000" algn="tl" rotWithShape="0">
                    <a:schemeClr val="tx1">
                      <a:alpha val="50000"/>
                    </a:schemeClr>
                  </a:outerShdw>
                </a:effectLst>
                <a:latin typeface="+mj-lt"/>
              </a:endParaRPr>
            </a:p>
          </p:txBody>
        </p:sp>
      </p:grpSp>
      <p:pic>
        <p:nvPicPr>
          <p:cNvPr id="18" name="Graphic 17" descr="Clock">
            <a:extLst>
              <a:ext uri="{FF2B5EF4-FFF2-40B4-BE49-F238E27FC236}">
                <a16:creationId xmlns:a16="http://schemas.microsoft.com/office/drawing/2014/main" id="{429D621D-3AC8-4789-B37A-514D514B81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9059" y="4789096"/>
            <a:ext cx="432000" cy="432000"/>
          </a:xfrm>
          <a:prstGeom prst="rect">
            <a:avLst/>
          </a:prstGeom>
        </p:spPr>
      </p:pic>
      <p:pic>
        <p:nvPicPr>
          <p:cNvPr id="19" name="Graphic 18" descr="Target">
            <a:extLst>
              <a:ext uri="{FF2B5EF4-FFF2-40B4-BE49-F238E27FC236}">
                <a16:creationId xmlns:a16="http://schemas.microsoft.com/office/drawing/2014/main" id="{9FBDC2B8-6333-4FE7-85AE-BAA8AC4753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60087" y="4118004"/>
            <a:ext cx="432000" cy="432000"/>
          </a:xfrm>
          <a:prstGeom prst="rect">
            <a:avLst/>
          </a:prstGeom>
        </p:spPr>
      </p:pic>
      <p:pic>
        <p:nvPicPr>
          <p:cNvPr id="25" name="Graphic 24" descr="Flip calendar">
            <a:extLst>
              <a:ext uri="{FF2B5EF4-FFF2-40B4-BE49-F238E27FC236}">
                <a16:creationId xmlns:a16="http://schemas.microsoft.com/office/drawing/2014/main" id="{8E331209-A339-4EA7-9A9C-60B841670A3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305283" y="4118004"/>
            <a:ext cx="432000" cy="432000"/>
          </a:xfrm>
          <a:prstGeom prst="rect">
            <a:avLst/>
          </a:prstGeom>
        </p:spPr>
      </p:pic>
      <p:pic>
        <p:nvPicPr>
          <p:cNvPr id="26" name="Graphic 25" descr="Presentation with bar chart">
            <a:extLst>
              <a:ext uri="{FF2B5EF4-FFF2-40B4-BE49-F238E27FC236}">
                <a16:creationId xmlns:a16="http://schemas.microsoft.com/office/drawing/2014/main" id="{E30E2A91-829E-4A17-993C-634E1C3B822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438797" y="4118004"/>
            <a:ext cx="432000" cy="43200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F219D63-77FB-44CB-8A44-CD5E2347F6A2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 bwMode="auto">
          <a:xfrm>
            <a:off x="10073110" y="-68814"/>
            <a:ext cx="2114828" cy="1705507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D231103A-5F2F-4AD1-BAC2-1F33BEC47681}"/>
              </a:ext>
            </a:extLst>
          </p:cNvPr>
          <p:cNvSpPr txBox="1"/>
          <p:nvPr/>
        </p:nvSpPr>
        <p:spPr>
          <a:xfrm>
            <a:off x="644255" y="315475"/>
            <a:ext cx="85281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+mj-lt"/>
              </a:rPr>
              <a:t>Best Student Paper &amp; Poster Competition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DBDCEBB-A88C-42E5-A232-23257D4B7C98}"/>
              </a:ext>
            </a:extLst>
          </p:cNvPr>
          <p:cNvSpPr txBox="1"/>
          <p:nvPr/>
        </p:nvSpPr>
        <p:spPr>
          <a:xfrm>
            <a:off x="689862" y="1261336"/>
            <a:ext cx="50020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accent1"/>
                </a:solidFill>
              </a:rPr>
              <a:t>Looking to communicate your research to a wide audience? </a:t>
            </a:r>
          </a:p>
          <a:p>
            <a:r>
              <a:rPr lang="en-US" sz="1400" i="1" dirty="0">
                <a:solidFill>
                  <a:schemeClr val="accent1"/>
                </a:solidFill>
              </a:rPr>
              <a:t>Looking for important accolades to improve your resume? </a:t>
            </a:r>
          </a:p>
          <a:p>
            <a:r>
              <a:rPr lang="en-US" sz="1400" i="1" dirty="0">
                <a:solidFill>
                  <a:schemeClr val="accent1"/>
                </a:solidFill>
              </a:rPr>
              <a:t>Interested in winning money ($450)?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6445562-911D-4154-A110-FDDB2E31FCB9}"/>
              </a:ext>
            </a:extLst>
          </p:cNvPr>
          <p:cNvSpPr txBox="1"/>
          <p:nvPr/>
        </p:nvSpPr>
        <p:spPr>
          <a:xfrm>
            <a:off x="825761" y="2129986"/>
            <a:ext cx="49013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The Best Student Paper &amp; Poster (BSP) competition is a Society-level award sponsored by the Education Section of the AFS. A panel of judges evaluates pre-recorded talks </a:t>
            </a:r>
            <a:r>
              <a:rPr lang="en-US" sz="1200" b="1" i="1" dirty="0"/>
              <a:t>before</a:t>
            </a:r>
            <a:r>
              <a:rPr lang="en-US" sz="1200" dirty="0"/>
              <a:t> the meeting so that winners can be announced at the 155</a:t>
            </a:r>
            <a:r>
              <a:rPr lang="en-US" sz="1200" baseline="30000" dirty="0"/>
              <a:t>th</a:t>
            </a:r>
            <a:r>
              <a:rPr lang="en-US" sz="1200" dirty="0"/>
              <a:t> annual meeting in San Antonio, TX.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6033B48-256E-4CB0-9412-84882E73CB7C}"/>
              </a:ext>
            </a:extLst>
          </p:cNvPr>
          <p:cNvSpPr txBox="1"/>
          <p:nvPr/>
        </p:nvSpPr>
        <p:spPr>
          <a:xfrm>
            <a:off x="825761" y="3171228"/>
            <a:ext cx="4901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Undergraduate and graduate students that would like to present projects at or nearing completion.  All students or recent graduates (&lt;1-year post-graduation) presenting at the meeting are eligible.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7825B6B-FFA3-4A7B-AC1A-1A7A6C9A3505}"/>
              </a:ext>
            </a:extLst>
          </p:cNvPr>
          <p:cNvSpPr txBox="1"/>
          <p:nvPr/>
        </p:nvSpPr>
        <p:spPr>
          <a:xfrm>
            <a:off x="15869" y="2156213"/>
            <a:ext cx="903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accent2"/>
                </a:solidFill>
              </a:rPr>
              <a:t>What?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B446A6D-BC8A-4D59-8F54-80A56F13845B}"/>
              </a:ext>
            </a:extLst>
          </p:cNvPr>
          <p:cNvSpPr txBox="1"/>
          <p:nvPr/>
        </p:nvSpPr>
        <p:spPr>
          <a:xfrm>
            <a:off x="15869" y="3161896"/>
            <a:ext cx="838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accent2"/>
                </a:solidFill>
              </a:rPr>
              <a:t>Who?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53F64C8-53CC-4A2B-9DC2-2DD646562489}"/>
              </a:ext>
            </a:extLst>
          </p:cNvPr>
          <p:cNvSpPr txBox="1"/>
          <p:nvPr/>
        </p:nvSpPr>
        <p:spPr>
          <a:xfrm>
            <a:off x="5901726" y="2117645"/>
            <a:ext cx="838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accent2"/>
                </a:solidFill>
              </a:rPr>
              <a:t>How?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9F1CCC4-227A-488F-A80B-D0AFD5B615F9}"/>
              </a:ext>
            </a:extLst>
          </p:cNvPr>
          <p:cNvSpPr txBox="1"/>
          <p:nvPr/>
        </p:nvSpPr>
        <p:spPr>
          <a:xfrm>
            <a:off x="6692718" y="2098724"/>
            <a:ext cx="538556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US" sz="1200" dirty="0"/>
              <a:t>Submit your paper/poster to the meeting as you normally would.</a:t>
            </a:r>
          </a:p>
          <a:p>
            <a:pPr marL="171450" indent="-171450">
              <a:buFontTx/>
              <a:buChar char="-"/>
            </a:pPr>
            <a:r>
              <a:rPr lang="en-US" sz="1200" dirty="0"/>
              <a:t>Oral presenters must submit an </a:t>
            </a:r>
            <a:r>
              <a:rPr lang="en-US" sz="1200" b="1" i="1" dirty="0"/>
              <a:t>extended abstract</a:t>
            </a:r>
            <a:r>
              <a:rPr lang="en-US" sz="1200" i="1" dirty="0"/>
              <a:t> </a:t>
            </a:r>
            <a:r>
              <a:rPr lang="en-US" sz="1200" dirty="0"/>
              <a:t>through the Education Section’s online application form. Poster presenters need only submit their regular abstract through the same form.</a:t>
            </a:r>
          </a:p>
          <a:p>
            <a:pPr marL="171450" indent="-171450">
              <a:buFontTx/>
              <a:buChar char="-"/>
            </a:pPr>
            <a:r>
              <a:rPr lang="en-US" sz="1200" dirty="0"/>
              <a:t>Oral and poster presenters </a:t>
            </a:r>
            <a:r>
              <a:rPr lang="en-US" sz="1200" i="1" dirty="0"/>
              <a:t>must</a:t>
            </a:r>
            <a:r>
              <a:rPr lang="en-US" sz="1200" dirty="0"/>
              <a:t> have their major advisor email to indicate the study is at a stage appropriate for this award (at, nearing, or recently [&lt;1 year] completed)</a:t>
            </a:r>
          </a:p>
          <a:p>
            <a:pPr marL="171450" indent="-171450">
              <a:buFontTx/>
              <a:buChar char="-"/>
            </a:pPr>
            <a:r>
              <a:rPr lang="en-US" sz="1200" dirty="0"/>
              <a:t>Finalists will be asked to pre-record presentations for judging; 15 minutes for paper and 1-3 min for poster (5 minutes maximum). We recommend following the guidelines offered online.</a:t>
            </a:r>
          </a:p>
          <a:p>
            <a:pPr marL="171450" indent="-171450">
              <a:buFontTx/>
              <a:buChar char="-"/>
            </a:pPr>
            <a:endParaRPr lang="en-US" sz="12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41E71AB-D8DD-4216-A2B3-0DACB5800B47}"/>
              </a:ext>
            </a:extLst>
          </p:cNvPr>
          <p:cNvSpPr txBox="1"/>
          <p:nvPr/>
        </p:nvSpPr>
        <p:spPr>
          <a:xfrm>
            <a:off x="6704447" y="4018408"/>
            <a:ext cx="4901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Applications must be submitted through the Education Section’s online application form by </a:t>
            </a:r>
            <a:r>
              <a:rPr lang="en-US" sz="1200" b="1" i="1" dirty="0"/>
              <a:t>May 15, 2025</a:t>
            </a:r>
            <a:r>
              <a:rPr lang="en-US" sz="1200" dirty="0"/>
              <a:t>.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BDD7636-F578-43F6-B8DD-3E888E511661}"/>
              </a:ext>
            </a:extLst>
          </p:cNvPr>
          <p:cNvSpPr txBox="1"/>
          <p:nvPr/>
        </p:nvSpPr>
        <p:spPr>
          <a:xfrm>
            <a:off x="5829883" y="4044635"/>
            <a:ext cx="1003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accent2"/>
                </a:solidFill>
              </a:rPr>
              <a:t>When?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6E42862-5E9D-4CCA-97D7-EA5B7749E11B}"/>
              </a:ext>
            </a:extLst>
          </p:cNvPr>
          <p:cNvSpPr txBox="1"/>
          <p:nvPr/>
        </p:nvSpPr>
        <p:spPr>
          <a:xfrm>
            <a:off x="822651" y="3891843"/>
            <a:ext cx="4901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The BSP award is in conjunction with the AFS annual. Students who submit a regular abstract to participate in </a:t>
            </a:r>
            <a:r>
              <a:rPr lang="en-US" sz="1200" b="1" i="1" dirty="0"/>
              <a:t>any</a:t>
            </a:r>
            <a:r>
              <a:rPr lang="en-US" sz="1200" dirty="0"/>
              <a:t> meeting symposium can then apply for consideration as Best Student Paper or Poster. The application process is easy! 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A2BAED5-D564-49D1-9C83-F6D3380FB403}"/>
              </a:ext>
            </a:extLst>
          </p:cNvPr>
          <p:cNvSpPr txBox="1"/>
          <p:nvPr/>
        </p:nvSpPr>
        <p:spPr>
          <a:xfrm>
            <a:off x="-47517" y="3918070"/>
            <a:ext cx="1003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accent2"/>
                </a:solidFill>
              </a:rPr>
              <a:t>Where?</a:t>
            </a:r>
          </a:p>
        </p:txBody>
      </p:sp>
      <p:sp>
        <p:nvSpPr>
          <p:cNvPr id="62" name="Title 1">
            <a:extLst>
              <a:ext uri="{FF2B5EF4-FFF2-40B4-BE49-F238E27FC236}">
                <a16:creationId xmlns:a16="http://schemas.microsoft.com/office/drawing/2014/main" id="{5170F0C8-548A-4F57-9AD5-753AEF4A1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862" y="5095261"/>
            <a:ext cx="10711545" cy="554966"/>
          </a:xfrm>
        </p:spPr>
        <p:txBody>
          <a:bodyPr anchor="b" anchorCtr="0"/>
          <a:lstStyle/>
          <a:p>
            <a:r>
              <a:rPr lang="en-US" dirty="0"/>
              <a:t>How to participate in the BSP</a:t>
            </a:r>
            <a:endParaRPr lang="ru-RU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2271A37-3BDE-4248-BD0C-1D91F3E1473B}"/>
              </a:ext>
            </a:extLst>
          </p:cNvPr>
          <p:cNvSpPr txBox="1"/>
          <p:nvPr/>
        </p:nvSpPr>
        <p:spPr>
          <a:xfrm>
            <a:off x="5901726" y="1067273"/>
            <a:ext cx="4639337" cy="9002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/>
              <a:t>We look forward to reviewing your applications. If you have questions, please contact your 2025 BSP co-chairs:</a:t>
            </a:r>
          </a:p>
          <a:p>
            <a:r>
              <a:rPr lang="en-US" sz="1050" dirty="0"/>
              <a:t>     Rebecca Krogman (</a:t>
            </a:r>
            <a:r>
              <a:rPr lang="en-US" sz="1050" dirty="0">
                <a:hlinkClick r:id="rId11"/>
              </a:rPr>
              <a:t>rebecca.krogman@gmail.com</a:t>
            </a:r>
            <a:r>
              <a:rPr lang="en-US" sz="1050" dirty="0"/>
              <a:t>)</a:t>
            </a:r>
          </a:p>
          <a:p>
            <a:r>
              <a:rPr lang="en-US" sz="1050" dirty="0"/>
              <a:t>     </a:t>
            </a:r>
            <a:r>
              <a:rPr lang="en-US" sz="1050" dirty="0" err="1"/>
              <a:t>Vaskar</a:t>
            </a:r>
            <a:r>
              <a:rPr lang="en-US" sz="1050" dirty="0"/>
              <a:t> Nepal (</a:t>
            </a:r>
            <a:r>
              <a:rPr lang="en-US" sz="1050" dirty="0">
                <a:hlinkClick r:id="rId12"/>
              </a:rPr>
              <a:t>v-nepal@wiu.edu</a:t>
            </a:r>
            <a:r>
              <a:rPr lang="en-US" sz="1050" dirty="0"/>
              <a:t>) </a:t>
            </a:r>
          </a:p>
          <a:p>
            <a:r>
              <a:rPr lang="en-US" sz="1050" dirty="0"/>
              <a:t>     Kyle Hartman (</a:t>
            </a:r>
            <a:r>
              <a:rPr lang="en-US" sz="1050" dirty="0">
                <a:hlinkClick r:id="rId13"/>
              </a:rPr>
              <a:t>Kyle.Hartman@mail.wvu.edu</a:t>
            </a:r>
            <a:r>
              <a:rPr lang="en-US" sz="1050" dirty="0"/>
              <a:t>)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BA1FEAC-FD5F-44BE-91C5-6BA0C1AFF914}"/>
              </a:ext>
            </a:extLst>
          </p:cNvPr>
          <p:cNvSpPr txBox="1"/>
          <p:nvPr/>
        </p:nvSpPr>
        <p:spPr>
          <a:xfrm>
            <a:off x="1006920" y="5663006"/>
            <a:ext cx="1828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Submit abstract and advisor email </a:t>
            </a:r>
            <a:br>
              <a:rPr lang="en-US" sz="1200" dirty="0"/>
            </a:br>
            <a:r>
              <a:rPr lang="en-US" sz="1200" dirty="0"/>
              <a:t>by 5/15/25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89B420D-495B-4E4B-BCB3-5E4DB8A2C65D}"/>
              </a:ext>
            </a:extLst>
          </p:cNvPr>
          <p:cNvSpPr txBox="1"/>
          <p:nvPr/>
        </p:nvSpPr>
        <p:spPr>
          <a:xfrm>
            <a:off x="3128689" y="5663006"/>
            <a:ext cx="1828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Finalists announced and invited to submit recordings by 6/15/25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BD169EB-3E24-46A2-A62E-18F954430C0F}"/>
              </a:ext>
            </a:extLst>
          </p:cNvPr>
          <p:cNvSpPr txBox="1"/>
          <p:nvPr/>
        </p:nvSpPr>
        <p:spPr>
          <a:xfrm>
            <a:off x="5202833" y="5663006"/>
            <a:ext cx="1828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Submit recorded presentation </a:t>
            </a:r>
            <a:br>
              <a:rPr lang="en-US" sz="1200" dirty="0"/>
            </a:br>
            <a:r>
              <a:rPr lang="en-US" sz="1200" dirty="0"/>
              <a:t>by 7/15/25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F922E7B-F82A-47C9-8260-91CAB5D5ACAE}"/>
              </a:ext>
            </a:extLst>
          </p:cNvPr>
          <p:cNvSpPr txBox="1"/>
          <p:nvPr/>
        </p:nvSpPr>
        <p:spPr>
          <a:xfrm>
            <a:off x="7343652" y="5663006"/>
            <a:ext cx="1828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Judges view presentations between 7/16 and 8/8/25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3E3E893-A710-4DCC-A0A9-4A605FA503BF}"/>
              </a:ext>
            </a:extLst>
          </p:cNvPr>
          <p:cNvSpPr txBox="1"/>
          <p:nvPr/>
        </p:nvSpPr>
        <p:spPr>
          <a:xfrm>
            <a:off x="9493997" y="5663006"/>
            <a:ext cx="2111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Winners announced at the AFS business meeting and prize money delivered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BC539F-5F3E-570D-227C-1EA41199118A}"/>
              </a:ext>
            </a:extLst>
          </p:cNvPr>
          <p:cNvSpPr txBox="1"/>
          <p:nvPr/>
        </p:nvSpPr>
        <p:spPr>
          <a:xfrm>
            <a:off x="5829883" y="4550005"/>
            <a:ext cx="6069254" cy="553998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0" bIns="9144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Learn more and apply at </a:t>
            </a:r>
            <a:br>
              <a:rPr lang="en-US" sz="1200" b="1" dirty="0">
                <a:solidFill>
                  <a:schemeClr val="bg1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US" sz="1200" b="1" dirty="0">
                <a:solidFill>
                  <a:schemeClr val="bg1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https://education.fisheries.org/awards/best-student-presentation-and-poster/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682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3">
      <a:dk1>
        <a:sysClr val="windowText" lastClr="000000"/>
      </a:dk1>
      <a:lt1>
        <a:sysClr val="window" lastClr="FFFFFF"/>
      </a:lt1>
      <a:dk2>
        <a:srgbClr val="666666"/>
      </a:dk2>
      <a:lt2>
        <a:srgbClr val="808080"/>
      </a:lt2>
      <a:accent1>
        <a:srgbClr val="ED1C24"/>
      </a:accent1>
      <a:accent2>
        <a:srgbClr val="F15A24"/>
      </a:accent2>
      <a:accent3>
        <a:srgbClr val="F7931E"/>
      </a:accent3>
      <a:accent4>
        <a:srgbClr val="FBB03B"/>
      </a:accent4>
      <a:accent5>
        <a:srgbClr val="FCCB00"/>
      </a:accent5>
      <a:accent6>
        <a:srgbClr val="70AD47"/>
      </a:accent6>
      <a:hlink>
        <a:srgbClr val="666666"/>
      </a:hlink>
      <a:folHlink>
        <a:srgbClr val="666666"/>
      </a:folHlink>
    </a:clrScheme>
    <a:fontScheme name="Custom 38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imeline from SmartArt_01_MO - v4" id="{E57269B8-54F0-49BD-A8EA-8A70876CC409}" vid="{E9570212-5BEE-4588-9CB3-61D60C5AAA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A6599C0-B0B6-415D-9B63-E273EEA0EBF7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83B6EBAF-D3F1-4C38-B9E9-9D4DBDA139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E0056C-22F7-43F0-A6CE-AE8B59378E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Project stage timeline</Template>
  <TotalTime>495</TotalTime>
  <Words>420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Office Theme</vt:lpstr>
      <vt:lpstr>How to participate in the BSP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J Hamel</dc:creator>
  <cp:lastModifiedBy>Rebecca Krogman</cp:lastModifiedBy>
  <cp:revision>10</cp:revision>
  <dcterms:created xsi:type="dcterms:W3CDTF">2022-04-13T14:06:58Z</dcterms:created>
  <dcterms:modified xsi:type="dcterms:W3CDTF">2025-04-10T15:54:35Z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